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260" r:id="rId4"/>
    <p:sldId id="263" r:id="rId5"/>
    <p:sldId id="264" r:id="rId6"/>
    <p:sldId id="265" r:id="rId7"/>
    <p:sldId id="266" r:id="rId8"/>
    <p:sldId id="259" r:id="rId9"/>
    <p:sldId id="261" r:id="rId10"/>
    <p:sldId id="262" r:id="rId11"/>
    <p:sldId id="258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4">
          <p15:clr>
            <a:srgbClr val="A4A3A4"/>
          </p15:clr>
        </p15:guide>
        <p15:guide id="2" orient="horz" pos="932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198">
          <p15:clr>
            <a:srgbClr val="A4A3A4"/>
          </p15:clr>
        </p15:guide>
        <p15:guide id="5" orient="horz" pos="3053">
          <p15:clr>
            <a:srgbClr val="A4A3A4"/>
          </p15:clr>
        </p15:guide>
        <p15:guide id="6" orient="horz" pos="1792">
          <p15:clr>
            <a:srgbClr val="A4A3A4"/>
          </p15:clr>
        </p15:guide>
        <p15:guide id="7" orient="horz" pos="3139">
          <p15:clr>
            <a:srgbClr val="A4A3A4"/>
          </p15:clr>
        </p15:guide>
        <p15:guide id="8" pos="2956">
          <p15:clr>
            <a:srgbClr val="A4A3A4"/>
          </p15:clr>
        </p15:guide>
        <p15:guide id="9" pos="5215">
          <p15:clr>
            <a:srgbClr val="A4A3A4"/>
          </p15:clr>
        </p15:guide>
        <p15:guide id="10" pos="1793">
          <p15:clr>
            <a:srgbClr val="A4A3A4"/>
          </p15:clr>
        </p15:guide>
        <p15:guide id="11" pos="2848">
          <p15:clr>
            <a:srgbClr val="A4A3A4"/>
          </p15:clr>
        </p15:guide>
        <p15:guide id="12" pos="3064">
          <p15:clr>
            <a:srgbClr val="A4A3A4"/>
          </p15:clr>
        </p15:guide>
        <p15:guide id="13" pos="2172">
          <p15:clr>
            <a:srgbClr val="A4A3A4"/>
          </p15:clr>
        </p15:guide>
        <p15:guide id="14" pos="697">
          <p15:clr>
            <a:srgbClr val="A4A3A4"/>
          </p15:clr>
        </p15:guide>
        <p15:guide id="15" pos="4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6"/>
    <p:restoredTop sz="94704"/>
  </p:normalViewPr>
  <p:slideViewPr>
    <p:cSldViewPr snapToGrid="0" snapToObjects="1">
      <p:cViewPr varScale="1">
        <p:scale>
          <a:sx n="90" d="100"/>
          <a:sy n="90" d="100"/>
        </p:scale>
        <p:origin x="192" y="1784"/>
      </p:cViewPr>
      <p:guideLst>
        <p:guide orient="horz" pos="2974"/>
        <p:guide orient="horz" pos="932"/>
        <p:guide orient="horz" pos="484"/>
        <p:guide orient="horz" pos="198"/>
        <p:guide orient="horz" pos="3053"/>
        <p:guide orient="horz" pos="1792"/>
        <p:guide orient="horz" pos="3139"/>
        <p:guide pos="2956"/>
        <p:guide pos="5215"/>
        <p:guide pos="1793"/>
        <p:guide pos="2848"/>
        <p:guide pos="3064"/>
        <p:guide pos="2172"/>
        <p:guide pos="697"/>
        <p:guide pos="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emf"/><Relationship Id="rId3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2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Relationship Id="rId3" Type="http://schemas.openxmlformats.org/officeDocument/2006/relationships/image" Target="../media/image2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emf"/><Relationship Id="rId3" Type="http://schemas.openxmlformats.org/officeDocument/2006/relationships/image" Target="../media/image2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Relationship Id="rId3" Type="http://schemas.openxmlformats.org/officeDocument/2006/relationships/image" Target="../media/image2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5" y="1422113"/>
            <a:ext cx="6302198" cy="1520204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Document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77586" y="3001044"/>
            <a:ext cx="6274227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Document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884363" y="4832849"/>
            <a:ext cx="857339" cy="168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6E5087-EA13-F94E-9BC7-B39B28388318}" type="datetime1">
              <a:rPr lang="en-US" smtClean="0"/>
              <a:t>2/12/18</a:t>
            </a:fld>
            <a:endParaRPr lang="en-US"/>
          </a:p>
        </p:txBody>
      </p:sp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8" y="314325"/>
            <a:ext cx="2489274" cy="464588"/>
          </a:xfrm>
          <a:prstGeom prst="rect">
            <a:avLst/>
          </a:prstGeom>
        </p:spPr>
      </p:pic>
      <p:pic>
        <p:nvPicPr>
          <p:cNvPr id="2" name="Picture 1" descr="PPT-RGB-Shapes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615" y="281213"/>
            <a:ext cx="2247900" cy="2717800"/>
          </a:xfrm>
          <a:prstGeom prst="rect">
            <a:avLst/>
          </a:prstGeom>
        </p:spPr>
      </p:pic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8" y="314325"/>
            <a:ext cx="2489274" cy="464588"/>
          </a:xfrm>
          <a:prstGeom prst="rect">
            <a:avLst/>
          </a:prstGeom>
        </p:spPr>
      </p:pic>
      <p:pic>
        <p:nvPicPr>
          <p:cNvPr id="12" name="Picture 11" descr="PPT-RGB-Shapes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615" y="281213"/>
            <a:ext cx="2247900" cy="27178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220199" y="877304"/>
            <a:ext cx="2365477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to ‘Format-</a:t>
            </a:r>
            <a:r>
              <a:rPr lang="en-US" sz="1200" spc="-50" dirty="0" smtClean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‘View-Normal’ to return to slides</a:t>
            </a:r>
          </a:p>
        </p:txBody>
      </p:sp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20199" y="877304"/>
            <a:ext cx="2365477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to ‘Format-</a:t>
            </a:r>
            <a:r>
              <a:rPr lang="en-US" sz="1200" spc="-50" dirty="0" smtClean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‘View-Normal’ to return to slides</a:t>
            </a:r>
          </a:p>
        </p:txBody>
      </p:sp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9212" y="4271027"/>
            <a:ext cx="4386944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3" name="Picture 2" descr="PPT-RGB-Shapes3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745014"/>
            <a:ext cx="9144000" cy="1422123"/>
          </a:xfrm>
          <a:prstGeom prst="rect">
            <a:avLst/>
          </a:prstGeom>
        </p:spPr>
      </p:pic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6799" y="2844801"/>
            <a:ext cx="7282544" cy="1196676"/>
          </a:xfrm>
          <a:prstGeom prst="rect">
            <a:avLst/>
          </a:prstGeom>
        </p:spPr>
        <p:txBody>
          <a:bodyPr rIns="0" bIns="0" anchor="ctr" anchorCtr="0"/>
          <a:lstStyle>
            <a:lvl1pPr>
              <a:lnSpc>
                <a:spcPct val="90000"/>
              </a:lnSpc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Breaker Page Title Goes Here</a:t>
            </a:r>
            <a:endParaRPr lang="en-US" dirty="0"/>
          </a:p>
        </p:txBody>
      </p:sp>
      <p:pic>
        <p:nvPicPr>
          <p:cNvPr id="6" name="Picture 5" descr="PPT-RGB-Shapes3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745014"/>
            <a:ext cx="9144000" cy="1422123"/>
          </a:xfrm>
          <a:prstGeom prst="rect">
            <a:avLst/>
          </a:prstGeom>
        </p:spPr>
      </p:pic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31380" y="1526709"/>
            <a:ext cx="7347440" cy="29765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1659E50D-B6F6-5649-960B-2F3C3CBA396C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31380" y="1526710"/>
            <a:ext cx="3577127" cy="29765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4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/>
          </p:nvPr>
        </p:nvSpPr>
        <p:spPr>
          <a:xfrm>
            <a:off x="4695833" y="1524606"/>
            <a:ext cx="3582987" cy="297866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B6378771-5DAB-3241-A947-2BDD7FD783E9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932494" y="1799760"/>
            <a:ext cx="3587119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107414" y="1523713"/>
            <a:ext cx="341220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4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9"/>
          </p:nvPr>
        </p:nvSpPr>
        <p:spPr>
          <a:xfrm>
            <a:off x="4688513" y="1799760"/>
            <a:ext cx="3587119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20"/>
          </p:nvPr>
        </p:nvSpPr>
        <p:spPr>
          <a:xfrm>
            <a:off x="4863433" y="1523713"/>
            <a:ext cx="341220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/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1"/>
          <p:cNvSpPr>
            <a:spLocks noGrp="1"/>
          </p:cNvSpPr>
          <p:nvPr>
            <p:ph type="dt" sz="half" idx="16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4E09AA9A-920D-8D40-A67E-63619958F3C0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20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18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105814" y="3148557"/>
            <a:ext cx="3413806" cy="347472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1104906" y="3418648"/>
            <a:ext cx="3414713" cy="1064379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108075" y="1526709"/>
            <a:ext cx="3411545" cy="154628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/>
          </p:nvPr>
        </p:nvSpPr>
        <p:spPr>
          <a:xfrm>
            <a:off x="4865008" y="3148557"/>
            <a:ext cx="3413806" cy="347472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0"/>
          </p:nvPr>
        </p:nvSpPr>
        <p:spPr>
          <a:xfrm>
            <a:off x="4864100" y="3418648"/>
            <a:ext cx="3414713" cy="1064379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4867269" y="1526709"/>
            <a:ext cx="3411545" cy="154628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cked Two Content +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1"/>
          <p:cNvSpPr>
            <a:spLocks noGrp="1"/>
          </p:cNvSpPr>
          <p:nvPr>
            <p:ph type="dt" sz="half" idx="22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89B548ED-5066-9B42-911D-14570FBB6DB3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23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195169" y="1524466"/>
            <a:ext cx="3948831" cy="2971333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932494" y="1799760"/>
            <a:ext cx="3931606" cy="1087903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1107414" y="1523713"/>
            <a:ext cx="3756686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25"/>
          </p:nvPr>
        </p:nvSpPr>
        <p:spPr>
          <a:xfrm>
            <a:off x="932494" y="3301348"/>
            <a:ext cx="3931606" cy="1087903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6"/>
          </p:nvPr>
        </p:nvSpPr>
        <p:spPr>
          <a:xfrm>
            <a:off x="1107414" y="3025301"/>
            <a:ext cx="3756686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7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9D010846-6694-FC49-9A1E-26F9C921BD2E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9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654424" y="1525450"/>
            <a:ext cx="2209800" cy="297035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65837" y="1525450"/>
            <a:ext cx="2209800" cy="297035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20"/>
          </p:nvPr>
        </p:nvSpPr>
        <p:spPr>
          <a:xfrm>
            <a:off x="932495" y="1799760"/>
            <a:ext cx="2515556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1108995" y="1521946"/>
            <a:ext cx="233905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4712251"/>
            <a:ext cx="1451553" cy="270912"/>
          </a:xfrm>
          <a:prstGeom prst="rect">
            <a:avLst/>
          </a:prstGeom>
        </p:spPr>
      </p:pic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4712251"/>
            <a:ext cx="1451553" cy="2709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1095194" y="2069851"/>
            <a:ext cx="6722378" cy="876329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17607" y="2989589"/>
            <a:ext cx="6400800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17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8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49615" y="1422113"/>
            <a:ext cx="6302198" cy="1520204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Document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77586" y="3001044"/>
            <a:ext cx="6274227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Document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884363" y="4832849"/>
            <a:ext cx="857339" cy="168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6E5087-EA13-F94E-9BC7-B39B28388318}" type="datetime1">
              <a:rPr lang="en-US" smtClean="0"/>
              <a:t>2/12/18</a:t>
            </a:fld>
            <a:endParaRPr lang="en-US"/>
          </a:p>
        </p:txBody>
      </p:sp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8" y="314325"/>
            <a:ext cx="2489274" cy="464588"/>
          </a:xfrm>
          <a:prstGeom prst="rect">
            <a:avLst/>
          </a:prstGeom>
        </p:spPr>
      </p:pic>
      <p:pic>
        <p:nvPicPr>
          <p:cNvPr id="2" name="Picture 1" descr="PPT-RGB-Shapes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615" y="281213"/>
            <a:ext cx="2247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6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7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1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97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1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2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9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dence Building16x9rg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2"/>
          <a:stretch/>
        </p:blipFill>
        <p:spPr>
          <a:xfrm>
            <a:off x="2391963" y="0"/>
            <a:ext cx="6752038" cy="514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2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1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8" name="Picture 7" descr="Cadence image1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ke Forest16x9rg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31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65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27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220199" y="877304"/>
            <a:ext cx="2365477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 smtClean="0">
                <a:solidFill>
                  <a:schemeClr val="bg1"/>
                </a:solidFill>
              </a:rPr>
              <a:t> to ‘Format-</a:t>
            </a:r>
            <a:r>
              <a:rPr lang="en-US" sz="1200" spc="-50" dirty="0" smtClean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 smtClean="0">
                <a:solidFill>
                  <a:schemeClr val="bg1"/>
                </a:solidFill>
              </a:rPr>
              <a:t>Go to ‘View-Normal’ to return to slides</a:t>
            </a:r>
          </a:p>
        </p:txBody>
      </p:sp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3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 Your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541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9212" y="4271027"/>
            <a:ext cx="4386944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3" name="Picture 2" descr="PPT-RGB-Shapes3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745014"/>
            <a:ext cx="9144000" cy="1422123"/>
          </a:xfrm>
          <a:prstGeom prst="rect">
            <a:avLst/>
          </a:prstGeom>
        </p:spPr>
      </p:pic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6799" y="2844801"/>
            <a:ext cx="7282544" cy="1196676"/>
          </a:xfrm>
          <a:prstGeom prst="rect">
            <a:avLst/>
          </a:prstGeom>
        </p:spPr>
        <p:txBody>
          <a:bodyPr rIns="0" bIns="0" anchor="ctr" anchorCtr="0"/>
          <a:lstStyle>
            <a:lvl1pPr>
              <a:lnSpc>
                <a:spcPct val="90000"/>
              </a:lnSpc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Breaker Page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46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31380" y="1526709"/>
            <a:ext cx="7347440" cy="29765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304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1659E50D-B6F6-5649-960B-2F3C3CBA396C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31380" y="1526710"/>
            <a:ext cx="3577127" cy="29765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4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/>
          </p:nvPr>
        </p:nvSpPr>
        <p:spPr>
          <a:xfrm>
            <a:off x="4695833" y="1524606"/>
            <a:ext cx="3582987" cy="297866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655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B6378771-5DAB-3241-A947-2BDD7FD783E9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932494" y="1799760"/>
            <a:ext cx="3587119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107414" y="1523713"/>
            <a:ext cx="341220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6" y="896882"/>
            <a:ext cx="7180264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9"/>
          </p:nvPr>
        </p:nvSpPr>
        <p:spPr>
          <a:xfrm>
            <a:off x="4688513" y="1799760"/>
            <a:ext cx="3587119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20"/>
          </p:nvPr>
        </p:nvSpPr>
        <p:spPr>
          <a:xfrm>
            <a:off x="4863433" y="1523713"/>
            <a:ext cx="341220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46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w/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1"/>
          <p:cNvSpPr>
            <a:spLocks noGrp="1"/>
          </p:cNvSpPr>
          <p:nvPr>
            <p:ph type="dt" sz="half" idx="16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4E09AA9A-920D-8D40-A67E-63619958F3C0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20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18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105814" y="3148557"/>
            <a:ext cx="3413806" cy="347472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1104906" y="3418648"/>
            <a:ext cx="3414713" cy="1064379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108075" y="1526709"/>
            <a:ext cx="3411545" cy="154628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/>
          </p:nvPr>
        </p:nvSpPr>
        <p:spPr>
          <a:xfrm>
            <a:off x="4865008" y="3148557"/>
            <a:ext cx="3413806" cy="347472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0"/>
          </p:nvPr>
        </p:nvSpPr>
        <p:spPr>
          <a:xfrm>
            <a:off x="4864100" y="3418648"/>
            <a:ext cx="3414713" cy="1064379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4867269" y="1526709"/>
            <a:ext cx="3411545" cy="154628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52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cked Two Content +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1"/>
          <p:cNvSpPr>
            <a:spLocks noGrp="1"/>
          </p:cNvSpPr>
          <p:nvPr>
            <p:ph type="dt" sz="half" idx="22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89B548ED-5066-9B42-911D-14570FBB6DB3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23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195169" y="1524466"/>
            <a:ext cx="3948831" cy="2971333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932494" y="1799760"/>
            <a:ext cx="3931606" cy="1087903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1107414" y="1523713"/>
            <a:ext cx="3756686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25"/>
          </p:nvPr>
        </p:nvSpPr>
        <p:spPr>
          <a:xfrm>
            <a:off x="932494" y="3301348"/>
            <a:ext cx="3931606" cy="1087903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6"/>
          </p:nvPr>
        </p:nvSpPr>
        <p:spPr>
          <a:xfrm>
            <a:off x="1107414" y="3025301"/>
            <a:ext cx="3756686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0902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7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9D010846-6694-FC49-9A1E-26F9C921BD2E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9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654424" y="1525450"/>
            <a:ext cx="2209800" cy="297035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65837" y="1525450"/>
            <a:ext cx="2209800" cy="297035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54585A"/>
                </a:solidFill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20"/>
          </p:nvPr>
        </p:nvSpPr>
        <p:spPr>
          <a:xfrm>
            <a:off x="932495" y="1799760"/>
            <a:ext cx="2515556" cy="2697161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1108995" y="1521946"/>
            <a:ext cx="2339055" cy="295195"/>
          </a:xfrm>
        </p:spPr>
        <p:txBody>
          <a:bodyPr anchor="b"/>
          <a:lstStyle>
            <a:lvl1pPr marL="0" indent="0">
              <a:buNone/>
              <a:defRPr sz="17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078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8557" y="127411"/>
            <a:ext cx="7180264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098557" y="896882"/>
            <a:ext cx="7180263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 smtClean="0"/>
              <a:t>Slide Subtitle</a:t>
            </a:r>
            <a:endParaRPr lang="en-US" dirty="0"/>
          </a:p>
        </p:txBody>
      </p:sp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1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4712251"/>
            <a:ext cx="1451553" cy="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4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07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1095194" y="2069851"/>
            <a:ext cx="6722378" cy="876329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17607" y="2989589"/>
            <a:ext cx="6400800" cy="6858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Slide Subtitle</a:t>
            </a:r>
            <a:endParaRPr lang="en-US" dirty="0"/>
          </a:p>
        </p:txBody>
      </p:sp>
      <p:sp>
        <p:nvSpPr>
          <p:cNvPr id="17" name="Date Placeholder 11"/>
          <p:cNvSpPr>
            <a:spLocks noGrp="1"/>
          </p:cNvSpPr>
          <p:nvPr>
            <p:ph type="dt" sz="half" idx="14"/>
          </p:nvPr>
        </p:nvSpPr>
        <p:spPr>
          <a:xfrm>
            <a:off x="2350008" y="4827469"/>
            <a:ext cx="850392" cy="168275"/>
          </a:xfrm>
          <a:prstGeom prst="rect">
            <a:avLst/>
          </a:prstGeom>
        </p:spPr>
        <p:txBody>
          <a:bodyPr/>
          <a:lstStyle/>
          <a:p>
            <a:fld id="{C9B44B80-C542-3444-8449-750F3D760E45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8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3121994" y="4780683"/>
            <a:ext cx="5181600" cy="23126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8305799" y="4780684"/>
            <a:ext cx="346745" cy="231266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1" y="4712251"/>
            <a:ext cx="1451553" cy="2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3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2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8" name="Picture 7" descr="Cadence image2rgb 16x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19681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dence Building16x9rg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2"/>
          <a:stretch/>
        </p:blipFill>
        <p:spPr>
          <a:xfrm>
            <a:off x="2391963" y="0"/>
            <a:ext cx="6752038" cy="514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7" name="Picture 6" descr="Cadence Building16x9rg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2"/>
          <a:stretch/>
        </p:blipFill>
        <p:spPr>
          <a:xfrm>
            <a:off x="2391963" y="0"/>
            <a:ext cx="6752038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ke Forest16x9rg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7" name="Picture 6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8" name="Picture 7" descr="Lake Forest16x9rg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9" y="0"/>
            <a:ext cx="9119681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9" name="Picture 8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4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99017" y="1767452"/>
            <a:ext cx="3886200" cy="1143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9017" y="2965536"/>
            <a:ext cx="4386944" cy="935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Text Goes here</a:t>
            </a:r>
            <a:endParaRPr lang="en-US" dirty="0"/>
          </a:p>
        </p:txBody>
      </p:sp>
      <p:pic>
        <p:nvPicPr>
          <p:cNvPr id="8" name="Picture 7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gray">
          <a:xfrm>
            <a:off x="-32776" y="-32487"/>
            <a:ext cx="6690687" cy="5200570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M-Logo-Stacked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314325"/>
            <a:ext cx="2489274" cy="464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Relationship Id="rId48" Type="http://schemas.openxmlformats.org/officeDocument/2006/relationships/image" Target="../media/image1.emf"/><Relationship Id="rId49" Type="http://schemas.openxmlformats.org/officeDocument/2006/relationships/image" Target="../media/image2.jp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1100604" y="126213"/>
            <a:ext cx="7159932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932609" y="1524784"/>
            <a:ext cx="7350339" cy="297895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4833819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4DD056AA-046F-1E41-8A7D-BECBA863898E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4787033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605F62"/>
                </a:solidFill>
              </a:rPr>
              <a:t>Presentation or Section Title</a:t>
            </a:r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4787034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T-RGB-Shapes.ai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3" y="398399"/>
            <a:ext cx="1509391" cy="527794"/>
          </a:xfrm>
          <a:prstGeom prst="rect">
            <a:avLst/>
          </a:prstGeom>
        </p:spPr>
      </p:pic>
      <p:pic>
        <p:nvPicPr>
          <p:cNvPr id="2" name="Picture 1" descr="NM-Logo-Stacked-RGB.jp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7" y="4706126"/>
            <a:ext cx="1484371" cy="277037"/>
          </a:xfrm>
          <a:prstGeom prst="rect">
            <a:avLst/>
          </a:prstGeom>
        </p:spPr>
      </p:pic>
      <p:pic>
        <p:nvPicPr>
          <p:cNvPr id="9" name="Picture 8" descr="PPT-RGB-Shapes.ai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3" y="398399"/>
            <a:ext cx="1509391" cy="527794"/>
          </a:xfrm>
          <a:prstGeom prst="rect">
            <a:avLst/>
          </a:prstGeom>
        </p:spPr>
      </p:pic>
      <p:pic>
        <p:nvPicPr>
          <p:cNvPr id="10" name="Picture 9" descr="NM-Logo-Stacked-RGB.jp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7" y="4706126"/>
            <a:ext cx="1484371" cy="2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49" r:id="rId24"/>
    <p:sldLayoutId id="2147483654" r:id="rId25"/>
    <p:sldLayoutId id="2147483653" r:id="rId26"/>
    <p:sldLayoutId id="2147483652" r:id="rId27"/>
    <p:sldLayoutId id="2147483651" r:id="rId28"/>
    <p:sldLayoutId id="2147483650" r:id="rId29"/>
    <p:sldLayoutId id="2147483655" r:id="rId30"/>
    <p:sldLayoutId id="2147483656" r:id="rId31"/>
    <p:sldLayoutId id="2147483658" r:id="rId32"/>
    <p:sldLayoutId id="2147483661" r:id="rId33"/>
    <p:sldLayoutId id="2147483663" r:id="rId34"/>
    <p:sldLayoutId id="2147483662" r:id="rId35"/>
    <p:sldLayoutId id="2147483664" r:id="rId36"/>
    <p:sldLayoutId id="2147483665" r:id="rId37"/>
    <p:sldLayoutId id="2147483666" r:id="rId38"/>
    <p:sldLayoutId id="2147483667" r:id="rId39"/>
    <p:sldLayoutId id="2147483668" r:id="rId40"/>
    <p:sldLayoutId id="2147483669" r:id="rId41"/>
    <p:sldLayoutId id="2147483670" r:id="rId42"/>
    <p:sldLayoutId id="2147483671" r:id="rId43"/>
    <p:sldLayoutId id="2147483672" r:id="rId44"/>
    <p:sldLayoutId id="2147483673" r:id="rId45"/>
    <p:sldLayoutId id="2147483674" r:id="rId46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28600" algn="l" defTabSz="457200" rtl="0" eaLnBrk="1" latinLnBrk="0" hangingPunct="1">
        <a:spcBef>
          <a:spcPct val="20000"/>
        </a:spcBef>
        <a:buFont typeface="Lucida Grande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4625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6925" indent="-16668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174625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root@eecs.northwestern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RFduino/RFduino/blob/master/cores/arduino/main.c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agile, reliable prototypes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5087-EA13-F94E-9BC7-B39B28388318}" type="datetime1">
              <a:rPr lang="en-US" smtClean="0"/>
              <a:t>2/12/18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consumption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Example:</a:t>
            </a:r>
            <a:endParaRPr lang="en-US" dirty="0"/>
          </a:p>
          <a:p>
            <a:pPr lvl="1"/>
            <a:r>
              <a:rPr lang="en-US" dirty="0" err="1" smtClean="0"/>
              <a:t>RFduino</a:t>
            </a:r>
            <a:r>
              <a:rPr lang="en-US" dirty="0" smtClean="0"/>
              <a:t> when sleeping: 10mA</a:t>
            </a:r>
          </a:p>
          <a:p>
            <a:pPr lvl="1"/>
            <a:r>
              <a:rPr lang="en-US" dirty="0" smtClean="0"/>
              <a:t>Read sensor: 11mA at 20Hz, and sensor reading took 1ms.</a:t>
            </a:r>
          </a:p>
          <a:p>
            <a:pPr lvl="1"/>
            <a:r>
              <a:rPr lang="en-US" dirty="0" smtClean="0"/>
              <a:t>Battery: 350mAh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long can device last?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MG22: 24/7 electronic labs. Access with your </a:t>
            </a:r>
            <a:r>
              <a:rPr lang="en-US" dirty="0" err="1" smtClean="0"/>
              <a:t>WildCard</a:t>
            </a:r>
            <a:r>
              <a:rPr lang="en-US" dirty="0" smtClean="0"/>
              <a:t>. If you do not have access, contact </a:t>
            </a:r>
            <a:r>
              <a:rPr lang="en-US" dirty="0" smtClean="0">
                <a:hlinkClick r:id="rId2"/>
              </a:rPr>
              <a:t>root@eecs.northwestern.edu</a:t>
            </a:r>
            <a:r>
              <a:rPr lang="en-US" dirty="0" smtClean="0"/>
              <a:t> and cc TA.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Rapid Prototyping lab: print high quality 3D parts.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367028" cy="136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5470"/>
          <a:stretch/>
        </p:blipFill>
        <p:spPr>
          <a:xfrm>
            <a:off x="1302547" y="2696855"/>
            <a:ext cx="3250540" cy="1330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33" y="2781469"/>
            <a:ext cx="2145621" cy="13328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087" y="674024"/>
            <a:ext cx="3262474" cy="122241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367028" y="729673"/>
            <a:ext cx="3186059" cy="1735231"/>
            <a:chOff x="1958109" y="729673"/>
            <a:chExt cx="2594978" cy="1735231"/>
          </a:xfrm>
        </p:grpSpPr>
        <p:sp>
          <p:nvSpPr>
            <p:cNvPr id="13" name="TextBox 12"/>
            <p:cNvSpPr txBox="1"/>
            <p:nvPr/>
          </p:nvSpPr>
          <p:spPr>
            <a:xfrm>
              <a:off x="1958109" y="729673"/>
              <a:ext cx="161737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Our focus: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Quick prototyping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Reliable</a:t>
              </a:r>
              <a:endParaRPr lang="en-US" sz="1600" dirty="0"/>
            </a:p>
          </p:txBody>
        </p:sp>
        <p:cxnSp>
          <p:nvCxnSpPr>
            <p:cNvPr id="15" name="Straight Arrow Connector 14"/>
            <p:cNvCxnSpPr>
              <a:stCxn id="13" idx="3"/>
              <a:endCxn id="12" idx="1"/>
            </p:cNvCxnSpPr>
            <p:nvPr/>
          </p:nvCxnSpPr>
          <p:spPr>
            <a:xfrm>
              <a:off x="3575479" y="1160560"/>
              <a:ext cx="977608" cy="12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2"/>
            </p:cNvCxnSpPr>
            <p:nvPr/>
          </p:nvCxnSpPr>
          <p:spPr>
            <a:xfrm flipH="1">
              <a:off x="2758726" y="1591447"/>
              <a:ext cx="8069" cy="8734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81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interface with sensors/SD card:</a:t>
            </a:r>
          </a:p>
          <a:p>
            <a:pPr lvl="1"/>
            <a:r>
              <a:rPr lang="en-US" dirty="0" smtClean="0"/>
              <a:t>General Purpose Input Output (GPIO): switches, turn LED on/off</a:t>
            </a:r>
          </a:p>
          <a:p>
            <a:pPr lvl="1"/>
            <a:r>
              <a:rPr lang="en-US" dirty="0" err="1" smtClean="0"/>
              <a:t>analogRead</a:t>
            </a:r>
            <a:r>
              <a:rPr lang="en-US" dirty="0" smtClean="0"/>
              <a:t>: connect with analog sensors (piezoelectric, audio)</a:t>
            </a:r>
          </a:p>
          <a:p>
            <a:pPr lvl="1"/>
            <a:r>
              <a:rPr lang="en-US" dirty="0" smtClean="0"/>
              <a:t>I2C interface: connect with digital sensors (</a:t>
            </a:r>
            <a:r>
              <a:rPr lang="en-US" dirty="0" err="1" smtClean="0"/>
              <a:t>accel</a:t>
            </a:r>
            <a:r>
              <a:rPr lang="en-US" dirty="0" smtClean="0"/>
              <a:t>, gyro, inertial motion unit)</a:t>
            </a:r>
          </a:p>
          <a:p>
            <a:pPr lvl="1"/>
            <a:r>
              <a:rPr lang="en-US" dirty="0" smtClean="0"/>
              <a:t>SPI interface: SD card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the setup function runs once when you press reset or power the board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void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990000"/>
                </a:solidFill>
                <a:latin typeface="Consolas" charset="0"/>
              </a:rPr>
              <a:t>setup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() {</a:t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</a:t>
            </a: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initialize digital pin 13 as an output.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</a:t>
            </a:r>
            <a:r>
              <a:rPr lang="en-US" sz="1400" dirty="0" err="1">
                <a:solidFill>
                  <a:srgbClr val="333333"/>
                </a:solidFill>
                <a:latin typeface="Consolas" charset="0"/>
              </a:rPr>
              <a:t>pinMode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13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, OUTPUT);</a:t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}</a:t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the loop function runs over and over again forever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void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990000"/>
                </a:solidFill>
                <a:latin typeface="Consolas" charset="0"/>
              </a:rPr>
              <a:t>loop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() {</a:t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</a:t>
            </a:r>
            <a:r>
              <a:rPr lang="en-US" sz="1400" dirty="0" err="1">
                <a:solidFill>
                  <a:srgbClr val="333333"/>
                </a:solidFill>
                <a:latin typeface="Consolas" charset="0"/>
              </a:rPr>
              <a:t>digitalWrite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13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, HIGH);   </a:t>
            </a: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turn the LED on (HIGH is the voltage level)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delay(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1000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);              </a:t>
            </a: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wait for a second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</a:t>
            </a:r>
            <a:r>
              <a:rPr lang="en-US" sz="1400" dirty="0" err="1">
                <a:solidFill>
                  <a:srgbClr val="333333"/>
                </a:solidFill>
                <a:latin typeface="Consolas" charset="0"/>
              </a:rPr>
              <a:t>digitalWrite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13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, LOW);    </a:t>
            </a: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turn the LED off by making the voltage LOW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 delay(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1000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);              </a:t>
            </a:r>
            <a:r>
              <a:rPr lang="en-US" sz="1400" i="1" dirty="0">
                <a:solidFill>
                  <a:srgbClr val="999988"/>
                </a:solidFill>
                <a:latin typeface="Consolas" charset="0"/>
              </a:rPr>
              <a:t>// wait for a second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/>
            </a:r>
            <a:br>
              <a:rPr lang="en-US" sz="1400" dirty="0">
                <a:solidFill>
                  <a:srgbClr val="333333"/>
                </a:solidFill>
                <a:latin typeface="Consolas" charset="0"/>
              </a:rPr>
            </a:b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}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28121" y="4368120"/>
            <a:ext cx="676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github.com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RFduino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RFduino</a:t>
            </a:r>
            <a:r>
              <a:rPr lang="en-US" sz="1400" dirty="0">
                <a:hlinkClick r:id="rId2"/>
              </a:rPr>
              <a:t>/blob/master/cores/</a:t>
            </a:r>
            <a:r>
              <a:rPr lang="en-US" sz="1400" dirty="0" err="1">
                <a:hlinkClick r:id="rId2"/>
              </a:rPr>
              <a:t>arduino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main.cpp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1380" y="1139687"/>
            <a:ext cx="7347440" cy="3363583"/>
          </a:xfrm>
        </p:spPr>
        <p:txBody>
          <a:bodyPr/>
          <a:lstStyle/>
          <a:p>
            <a:r>
              <a:rPr lang="en-US" dirty="0" smtClean="0"/>
              <a:t>Useful for capturing switches, or turn on/off LED</a:t>
            </a:r>
          </a:p>
          <a:p>
            <a:endParaRPr lang="en-US" dirty="0" smtClean="0"/>
          </a:p>
          <a:p>
            <a:r>
              <a:rPr lang="en-US" dirty="0" smtClean="0"/>
              <a:t>Set mode for the pin</a:t>
            </a:r>
          </a:p>
          <a:p>
            <a:pPr lvl="1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INPUT_PULLUP: if there’s no input, will be HIGH</a:t>
            </a:r>
          </a:p>
          <a:p>
            <a:pPr lvl="1"/>
            <a:r>
              <a:rPr lang="en-US" dirty="0" smtClean="0"/>
              <a:t>OUTPUT: turn on/off LED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Read or write value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16370" y="1753602"/>
            <a:ext cx="2073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Consolas" charset="0"/>
              </a:rPr>
              <a:t>pinMode</a:t>
            </a:r>
            <a:r>
              <a:rPr lang="en-US" sz="1400" dirty="0">
                <a:solidFill>
                  <a:srgbClr val="333333"/>
                </a:solidFill>
                <a:latin typeface="Consolas" charset="0"/>
              </a:rPr>
              <a:t>(pin, mode) 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3316370" y="3287187"/>
            <a:ext cx="40485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333333"/>
                </a:solidFill>
                <a:latin typeface="Consolas" charset="0"/>
              </a:rPr>
              <a:t>digitalRead</a:t>
            </a:r>
            <a:r>
              <a:rPr lang="en-US" sz="1500" dirty="0">
                <a:solidFill>
                  <a:srgbClr val="333333"/>
                </a:solidFill>
                <a:latin typeface="Consolas" charset="0"/>
              </a:rPr>
              <a:t>(pin, </a:t>
            </a:r>
            <a:r>
              <a:rPr lang="en-US" sz="1500" dirty="0" smtClean="0">
                <a:solidFill>
                  <a:srgbClr val="333333"/>
                </a:solidFill>
                <a:latin typeface="Consolas" charset="0"/>
              </a:rPr>
              <a:t>value) </a:t>
            </a:r>
            <a:r>
              <a:rPr lang="en-US" sz="1500" dirty="0" err="1" smtClean="0">
                <a:solidFill>
                  <a:srgbClr val="333333"/>
                </a:solidFill>
                <a:latin typeface="Consolas" charset="0"/>
              </a:rPr>
              <a:t>digitalWrite</a:t>
            </a:r>
            <a:r>
              <a:rPr lang="en-US" sz="1500" dirty="0" smtClean="0">
                <a:solidFill>
                  <a:srgbClr val="333333"/>
                </a:solidFill>
                <a:latin typeface="Consolas" charset="0"/>
              </a:rPr>
              <a:t>(pin</a:t>
            </a:r>
            <a:r>
              <a:rPr lang="en-US" sz="1500" dirty="0">
                <a:solidFill>
                  <a:srgbClr val="333333"/>
                </a:solidFill>
                <a:latin typeface="Consolas" charset="0"/>
              </a:rPr>
              <a:t>, value)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2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analogRead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1380" y="1092201"/>
            <a:ext cx="7347440" cy="3411070"/>
          </a:xfrm>
        </p:spPr>
        <p:txBody>
          <a:bodyPr/>
          <a:lstStyle/>
          <a:p>
            <a:r>
              <a:rPr lang="en-US" dirty="0" smtClean="0"/>
              <a:t>Measure voltages</a:t>
            </a:r>
          </a:p>
          <a:p>
            <a:r>
              <a:rPr lang="en-US" dirty="0"/>
              <a:t>M</a:t>
            </a:r>
            <a:r>
              <a:rPr lang="en-US" dirty="0" smtClean="0"/>
              <a:t>easure resistance with voltage divider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Scaled depending on the power </a:t>
            </a:r>
          </a:p>
          <a:p>
            <a:pPr lvl="1"/>
            <a:r>
              <a:rPr lang="en-US" dirty="0" smtClean="0"/>
              <a:t>1024 corresponds to </a:t>
            </a:r>
            <a:r>
              <a:rPr lang="en-US" dirty="0" err="1" smtClean="0"/>
              <a:t>Vcc</a:t>
            </a:r>
            <a:r>
              <a:rPr lang="en-US" dirty="0" smtClean="0"/>
              <a:t> (power source)</a:t>
            </a:r>
          </a:p>
          <a:p>
            <a:pPr lvl="1"/>
            <a:r>
              <a:rPr lang="en-US" dirty="0" smtClean="0"/>
              <a:t>For example: </a:t>
            </a:r>
            <a:r>
              <a:rPr lang="en-US" dirty="0" err="1" smtClean="0"/>
              <a:t>Vcc</a:t>
            </a:r>
            <a:r>
              <a:rPr lang="en-US" dirty="0" smtClean="0"/>
              <a:t> 3.3V and get value 170. How much is the voltage?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7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1380" y="1016001"/>
            <a:ext cx="7347440" cy="3487270"/>
          </a:xfrm>
        </p:spPr>
        <p:txBody>
          <a:bodyPr/>
          <a:lstStyle/>
          <a:p>
            <a:r>
              <a:rPr lang="en-US" dirty="0" smtClean="0"/>
              <a:t>Connect with more complicated sensors, such as inertial motion unit (accelerometer, gyroscope)</a:t>
            </a:r>
          </a:p>
          <a:p>
            <a:endParaRPr lang="en-US" dirty="0"/>
          </a:p>
          <a:p>
            <a:r>
              <a:rPr lang="en-US" dirty="0" smtClean="0"/>
              <a:t>I2C interface has 4 pins:</a:t>
            </a:r>
          </a:p>
          <a:p>
            <a:pPr lvl="1"/>
            <a:r>
              <a:rPr lang="en-US" dirty="0" smtClean="0"/>
              <a:t>GND and </a:t>
            </a:r>
            <a:r>
              <a:rPr lang="en-US" dirty="0" err="1" smtClean="0"/>
              <a:t>Vcc</a:t>
            </a:r>
            <a:endParaRPr lang="en-US" dirty="0" smtClean="0"/>
          </a:p>
          <a:p>
            <a:pPr lvl="1"/>
            <a:r>
              <a:rPr lang="en-US" dirty="0" smtClean="0"/>
              <a:t>SCL: for clocking</a:t>
            </a:r>
          </a:p>
          <a:p>
            <a:pPr lvl="1"/>
            <a:r>
              <a:rPr lang="en-US" dirty="0" smtClean="0"/>
              <a:t>SDA: </a:t>
            </a:r>
            <a:r>
              <a:rPr lang="en-US" dirty="0" smtClean="0"/>
              <a:t>for transferring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mtClean="0"/>
              <a:t>Sending and Receiving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1380" y="1168900"/>
            <a:ext cx="7347440" cy="2976561"/>
          </a:xfrm>
        </p:spPr>
        <p:txBody>
          <a:bodyPr/>
          <a:lstStyle/>
          <a:p>
            <a:r>
              <a:rPr lang="en-US" dirty="0" smtClean="0"/>
              <a:t>Good temperature: 630F</a:t>
            </a:r>
          </a:p>
          <a:p>
            <a:r>
              <a:rPr lang="en-US" dirty="0" smtClean="0"/>
              <a:t>Let soldering joint cool naturally (avoid forming cold joint)</a:t>
            </a:r>
          </a:p>
          <a:p>
            <a:r>
              <a:rPr lang="en-US" dirty="0" smtClean="0"/>
              <a:t>For long-term device, put glue over the soldering joint (after checking that the joint is working well)</a:t>
            </a:r>
          </a:p>
          <a:p>
            <a:r>
              <a:rPr lang="en-US" dirty="0" smtClean="0"/>
              <a:t>Never solder battery wire directly to board (always go through a JST connector)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11" t="29682" r="31621" b="10393"/>
          <a:stretch/>
        </p:blipFill>
        <p:spPr>
          <a:xfrm>
            <a:off x="1098556" y="2833242"/>
            <a:ext cx="2250125" cy="1842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886" t="22931" r="14840" b="12447"/>
          <a:stretch/>
        </p:blipFill>
        <p:spPr>
          <a:xfrm>
            <a:off x="3628948" y="2833242"/>
            <a:ext cx="2184802" cy="1842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43" y="2833242"/>
            <a:ext cx="1895048" cy="18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745936-C9D5-7947-9CA1-12707DAB62BD}" type="datetime1">
              <a:rPr lang="en-US" smtClean="0"/>
              <a:t>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consumption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measure it directly (let the battery run out)</a:t>
            </a:r>
          </a:p>
          <a:p>
            <a:pPr lvl="1"/>
            <a:r>
              <a:rPr lang="en-US" dirty="0" smtClean="0"/>
              <a:t>Waste of time</a:t>
            </a:r>
          </a:p>
          <a:p>
            <a:pPr lvl="1"/>
            <a:r>
              <a:rPr lang="en-US" dirty="0" smtClean="0"/>
              <a:t>Cannot be exact (depending on the battery)</a:t>
            </a:r>
          </a:p>
          <a:p>
            <a:endParaRPr lang="en-US" dirty="0"/>
          </a:p>
          <a:p>
            <a:r>
              <a:rPr lang="en-US" dirty="0" smtClean="0"/>
              <a:t>Instead measure the current consumed (using power supply)</a:t>
            </a:r>
            <a:endParaRPr lang="en-US" dirty="0"/>
          </a:p>
          <a:p>
            <a:pPr lvl="1"/>
            <a:r>
              <a:rPr lang="en-US" dirty="0" smtClean="0"/>
              <a:t>Can quickly iterate through different versions of firmware</a:t>
            </a:r>
          </a:p>
          <a:p>
            <a:pPr lvl="1"/>
            <a:r>
              <a:rPr lang="en-US" dirty="0" smtClean="0"/>
              <a:t>Typical battery capacity is 1000mAh. </a:t>
            </a:r>
          </a:p>
          <a:p>
            <a:pPr lvl="1"/>
            <a:r>
              <a:rPr lang="en-US" dirty="0" smtClean="0"/>
              <a:t>Divide battery capacity by current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14" y="2500535"/>
            <a:ext cx="1792157" cy="20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thwestern">
  <a:themeElements>
    <a:clrScheme name="NM Colors">
      <a:dk1>
        <a:srgbClr val="54585A"/>
      </a:dk1>
      <a:lt1>
        <a:sysClr val="window" lastClr="FFFFFF"/>
      </a:lt1>
      <a:dk2>
        <a:srgbClr val="61468B"/>
      </a:dk2>
      <a:lt2>
        <a:srgbClr val="CFC7DC"/>
      </a:lt2>
      <a:accent1>
        <a:srgbClr val="917EAE"/>
      </a:accent1>
      <a:accent2>
        <a:srgbClr val="B0A2C5"/>
      </a:accent2>
      <a:accent3>
        <a:srgbClr val="00A144"/>
      </a:accent3>
      <a:accent4>
        <a:srgbClr val="CFD641"/>
      </a:accent4>
      <a:accent5>
        <a:srgbClr val="EDAC1A"/>
      </a:accent5>
      <a:accent6>
        <a:srgbClr val="DF6426"/>
      </a:accent6>
      <a:hlink>
        <a:srgbClr val="B1ACCE"/>
      </a:hlink>
      <a:folHlink>
        <a:srgbClr val="D4D5D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rthwestern" id="{FDF96216-0615-2E4B-8C2E-F5787CC82EBF}" vid="{EF460DE9-8EB7-5548-A767-068124808C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102</TotalTime>
  <Words>338</Words>
  <Application>Microsoft Macintosh PowerPoint</Application>
  <PresentationFormat>On-screen Show (16:9)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Consolas</vt:lpstr>
      <vt:lpstr>Lucida Grande</vt:lpstr>
      <vt:lpstr>Arial</vt:lpstr>
      <vt:lpstr>Northwestern</vt:lpstr>
      <vt:lpstr>Arduino Tutorial</vt:lpstr>
      <vt:lpstr>PowerPoint Presentation</vt:lpstr>
      <vt:lpstr>Arduino</vt:lpstr>
      <vt:lpstr>Arduino</vt:lpstr>
      <vt:lpstr>GPIO</vt:lpstr>
      <vt:lpstr>analogRead</vt:lpstr>
      <vt:lpstr>I2C</vt:lpstr>
      <vt:lpstr>Soldering</vt:lpstr>
      <vt:lpstr>Power consumption</vt:lpstr>
      <vt:lpstr>Power consumption</vt:lpstr>
      <vt:lpstr>Resource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Tutorial</dc:title>
  <dc:creator>Dzung Tri Nguyen</dc:creator>
  <cp:lastModifiedBy>Dzung Tri Nguyen</cp:lastModifiedBy>
  <cp:revision>39</cp:revision>
  <dcterms:created xsi:type="dcterms:W3CDTF">2018-02-12T21:27:03Z</dcterms:created>
  <dcterms:modified xsi:type="dcterms:W3CDTF">2018-02-13T00:50:00Z</dcterms:modified>
</cp:coreProperties>
</file>